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5" r:id="rId1"/>
  </p:sldMasterIdLst>
  <p:notesMasterIdLst>
    <p:notesMasterId r:id="rId9"/>
  </p:notesMasterIdLst>
  <p:sldIdLst>
    <p:sldId id="289" r:id="rId2"/>
    <p:sldId id="290" r:id="rId3"/>
    <p:sldId id="291" r:id="rId4"/>
    <p:sldId id="292" r:id="rId5"/>
    <p:sldId id="293" r:id="rId6"/>
    <p:sldId id="294" r:id="rId7"/>
    <p:sldId id="295" r:id="rId8"/>
  </p:sldIdLst>
  <p:sldSz cx="9144000" cy="5143500" type="screen16x9"/>
  <p:notesSz cx="6858000" cy="9144000"/>
  <p:embeddedFontLst>
    <p:embeddedFont>
      <p:font typeface="DM Sans" panose="020B0604020202020204" charset="0"/>
      <p:regular r:id="rId10"/>
      <p:bold r:id="rId11"/>
      <p:italic r:id="rId12"/>
      <p:boldItalic r:id="rId13"/>
    </p:embeddedFont>
    <p:embeddedFont>
      <p:font typeface="Helvetica Neue Light" panose="020B0604020202020204" charset="0"/>
      <p:regular r:id="rId14"/>
      <p:bold r:id="rId15"/>
      <p:italic r:id="rId16"/>
      <p:boldItalic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3">
          <p15:clr>
            <a:srgbClr val="A4A3A4"/>
          </p15:clr>
        </p15:guide>
        <p15:guide id="2" pos="288">
          <p15:clr>
            <a:srgbClr val="A4A3A4"/>
          </p15:clr>
        </p15:guide>
        <p15:guide id="3" pos="5459">
          <p15:clr>
            <a:srgbClr val="9AA0A6"/>
          </p15:clr>
        </p15:guide>
        <p15:guide id="4" orient="horz" pos="289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82"/>
      </p:cViewPr>
      <p:guideLst>
        <p:guide orient="horz" pos="283"/>
        <p:guide pos="288"/>
        <p:guide pos="5459"/>
        <p:guide orient="horz" pos="289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155a4ff4588_0_9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2" name="Google Shape;702;g155a4ff4588_0_9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número y nombre de clase donde se plantea el tercer desafío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55a4ff4588_0_9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8" name="Google Shape;708;g155a4ff4588_0_9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155a4ff4588_0_9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8" name="Google Shape;718;g155a4ff4588_0_9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155a4ff4588_0_9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1" name="Google Shape;731;g155a4ff4588_0_9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155a4ff4588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3" name="Google Shape;743;g155a4ff4588_0_9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155a4ff4588_0_9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4" name="Google Shape;754;g155a4ff4588_0_9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155a4ff4588_0_9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6" name="Google Shape;766;g155a4ff4588_0_9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182"/>
        <p:cNvGrpSpPr/>
        <p:nvPr/>
      </p:nvGrpSpPr>
      <p:grpSpPr>
        <a:xfrm>
          <a:off x="0" y="0"/>
          <a:ext cx="0" cy="0"/>
          <a:chOff x="0" y="0"/>
          <a:chExt cx="0" cy="0"/>
        </a:xfrm>
      </p:grpSpPr>
      <p:pic>
        <p:nvPicPr>
          <p:cNvPr id="183" name="Google Shape;183;p5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203"/>
        <p:cNvGrpSpPr/>
        <p:nvPr/>
      </p:nvGrpSpPr>
      <p:grpSpPr>
        <a:xfrm>
          <a:off x="0" y="0"/>
          <a:ext cx="0" cy="0"/>
          <a:chOff x="0" y="0"/>
          <a:chExt cx="0" cy="0"/>
        </a:xfrm>
      </p:grpSpPr>
      <p:pic>
        <p:nvPicPr>
          <p:cNvPr id="204" name="Google Shape;204;p6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iseño personalizado 2">
  <p:cSld name="CUSTOM_37">
    <p:spTree>
      <p:nvGrpSpPr>
        <p:cNvPr id="1" name="Shape 205"/>
        <p:cNvGrpSpPr/>
        <p:nvPr/>
      </p:nvGrpSpPr>
      <p:grpSpPr>
        <a:xfrm>
          <a:off x="0" y="0"/>
          <a:ext cx="0" cy="0"/>
          <a:chOff x="0" y="0"/>
          <a:chExt cx="0" cy="0"/>
        </a:xfrm>
      </p:grpSpPr>
      <p:pic>
        <p:nvPicPr>
          <p:cNvPr id="206" name="Google Shape;206;p65"/>
          <p:cNvPicPr preferRelativeResize="0"/>
          <p:nvPr/>
        </p:nvPicPr>
        <p:blipFill rotWithShape="1">
          <a:blip r:embed="rId2">
            <a:alphaModFix/>
          </a:blip>
          <a:srcRect/>
          <a:stretch/>
        </p:blipFill>
        <p:spPr>
          <a:xfrm>
            <a:off x="7800200" y="4740050"/>
            <a:ext cx="1057500" cy="2461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co 1" type="title">
  <p:cSld name="TITLE">
    <p:spTree>
      <p:nvGrpSpPr>
        <p:cNvPr id="1" name="Shape 184"/>
        <p:cNvGrpSpPr/>
        <p:nvPr/>
      </p:nvGrpSpPr>
      <p:grpSpPr>
        <a:xfrm>
          <a:off x="0" y="0"/>
          <a:ext cx="0" cy="0"/>
          <a:chOff x="0" y="0"/>
          <a:chExt cx="0" cy="0"/>
        </a:xfrm>
      </p:grpSpPr>
      <p:sp>
        <p:nvSpPr>
          <p:cNvPr id="185" name="Google Shape;185;p56"/>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000"/>
              <a:buFont typeface="DM Sans"/>
              <a:buNone/>
              <a:defRPr sz="4000" b="1">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86" name="Google Shape;186;p56"/>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87" name="Google Shape;187;p56"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188"/>
        <p:cNvGrpSpPr/>
        <p:nvPr/>
      </p:nvGrpSpPr>
      <p:grpSpPr>
        <a:xfrm>
          <a:off x="0" y="0"/>
          <a:ext cx="0" cy="0"/>
          <a:chOff x="0" y="0"/>
          <a:chExt cx="0" cy="0"/>
        </a:xfrm>
      </p:grpSpPr>
      <p:pic>
        <p:nvPicPr>
          <p:cNvPr id="189" name="Google Shape;189;p57"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190"/>
        <p:cNvGrpSpPr/>
        <p:nvPr/>
      </p:nvGrpSpPr>
      <p:grpSpPr>
        <a:xfrm>
          <a:off x="0" y="0"/>
          <a:ext cx="0" cy="0"/>
          <a:chOff x="0" y="0"/>
          <a:chExt cx="0" cy="0"/>
        </a:xfrm>
      </p:grpSpPr>
      <p:sp>
        <p:nvSpPr>
          <p:cNvPr id="191" name="Google Shape;191;p58"/>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2" name="Google Shape;192;p58"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193"/>
        <p:cNvGrpSpPr/>
        <p:nvPr/>
      </p:nvGrpSpPr>
      <p:grpSpPr>
        <a:xfrm>
          <a:off x="0" y="0"/>
          <a:ext cx="0" cy="0"/>
          <a:chOff x="0" y="0"/>
          <a:chExt cx="0" cy="0"/>
        </a:xfrm>
      </p:grpSpPr>
      <p:pic>
        <p:nvPicPr>
          <p:cNvPr id="194" name="Google Shape;194;p59"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195"/>
        <p:cNvGrpSpPr/>
        <p:nvPr/>
      </p:nvGrpSpPr>
      <p:grpSpPr>
        <a:xfrm>
          <a:off x="0" y="0"/>
          <a:ext cx="0" cy="0"/>
          <a:chOff x="0" y="0"/>
          <a:chExt cx="0" cy="0"/>
        </a:xfrm>
      </p:grpSpPr>
      <p:pic>
        <p:nvPicPr>
          <p:cNvPr id="196" name="Google Shape;196;p60"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197"/>
        <p:cNvGrpSpPr/>
        <p:nvPr/>
      </p:nvGrpSpPr>
      <p:grpSpPr>
        <a:xfrm>
          <a:off x="0" y="0"/>
          <a:ext cx="0" cy="0"/>
          <a:chOff x="0" y="0"/>
          <a:chExt cx="0" cy="0"/>
        </a:xfrm>
      </p:grpSpPr>
      <p:pic>
        <p:nvPicPr>
          <p:cNvPr id="198" name="Google Shape;198;p61"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199"/>
        <p:cNvGrpSpPr/>
        <p:nvPr/>
      </p:nvGrpSpPr>
      <p:grpSpPr>
        <a:xfrm>
          <a:off x="0" y="0"/>
          <a:ext cx="0" cy="0"/>
          <a:chOff x="0" y="0"/>
          <a:chExt cx="0" cy="0"/>
        </a:xfrm>
      </p:grpSpPr>
      <p:pic>
        <p:nvPicPr>
          <p:cNvPr id="200" name="Google Shape;200;p62"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201"/>
        <p:cNvGrpSpPr/>
        <p:nvPr/>
      </p:nvGrpSpPr>
      <p:grpSpPr>
        <a:xfrm>
          <a:off x="0" y="0"/>
          <a:ext cx="0" cy="0"/>
          <a:chOff x="0" y="0"/>
          <a:chExt cx="0" cy="0"/>
        </a:xfrm>
      </p:grpSpPr>
      <p:pic>
        <p:nvPicPr>
          <p:cNvPr id="202" name="Google Shape;202;p63"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76"/>
        <p:cNvGrpSpPr/>
        <p:nvPr/>
      </p:nvGrpSpPr>
      <p:grpSpPr>
        <a:xfrm>
          <a:off x="0" y="0"/>
          <a:ext cx="0" cy="0"/>
          <a:chOff x="0" y="0"/>
          <a:chExt cx="0" cy="0"/>
        </a:xfrm>
      </p:grpSpPr>
      <p:sp>
        <p:nvSpPr>
          <p:cNvPr id="177" name="Google Shape;177;p5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78" name="Google Shape;178;p5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79" name="Google Shape;179;p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 bg1="lt1" tx1="dk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102"/>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419" sz="4000" b="1">
                <a:solidFill>
                  <a:schemeClr val="dk1"/>
                </a:solidFill>
                <a:latin typeface="DM Sans"/>
                <a:ea typeface="DM Sans"/>
                <a:cs typeface="DM Sans"/>
                <a:sym typeface="DM Sans"/>
              </a:rPr>
              <a:t>Mongo Avanzado </a:t>
            </a:r>
            <a:endParaRPr sz="4000" b="1">
              <a:solidFill>
                <a:schemeClr val="dk1"/>
              </a:solidFill>
              <a:latin typeface="DM Sans"/>
              <a:ea typeface="DM Sans"/>
              <a:cs typeface="DM Sans"/>
              <a:sym typeface="DM Sans"/>
            </a:endParaRPr>
          </a:p>
          <a:p>
            <a:pPr marL="0" marR="0" lvl="0" indent="0" algn="ctr" rtl="0">
              <a:lnSpc>
                <a:spcPct val="90000"/>
              </a:lnSpc>
              <a:spcBef>
                <a:spcPts val="0"/>
              </a:spcBef>
              <a:spcAft>
                <a:spcPts val="0"/>
              </a:spcAft>
              <a:buClr>
                <a:srgbClr val="000000"/>
              </a:buClr>
              <a:buSzPts val="4000"/>
              <a:buFont typeface="Arial"/>
              <a:buNone/>
            </a:pPr>
            <a:r>
              <a:rPr lang="es-419" sz="4000" b="1">
                <a:solidFill>
                  <a:schemeClr val="dk1"/>
                </a:solidFill>
                <a:latin typeface="DM Sans"/>
                <a:ea typeface="DM Sans"/>
                <a:cs typeface="DM Sans"/>
                <a:sym typeface="DM Sans"/>
              </a:rPr>
              <a:t>(Parte I)</a:t>
            </a:r>
            <a:endParaRPr sz="4000" b="1" i="0" u="none" strike="noStrike" cap="none">
              <a:solidFill>
                <a:schemeClr val="dk1"/>
              </a:solidFill>
              <a:latin typeface="DM Sans"/>
              <a:ea typeface="DM Sans"/>
              <a:cs typeface="DM Sans"/>
              <a:sym typeface="DM Sans"/>
            </a:endParaRPr>
          </a:p>
        </p:txBody>
      </p:sp>
      <p:sp>
        <p:nvSpPr>
          <p:cNvPr id="705" name="Google Shape;705;p102"/>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419" sz="1800">
                <a:solidFill>
                  <a:schemeClr val="dk1"/>
                </a:solidFill>
                <a:latin typeface="DM Sans"/>
                <a:ea typeface="DM Sans"/>
                <a:cs typeface="DM Sans"/>
                <a:sym typeface="DM Sans"/>
              </a:rPr>
              <a:t>MÓDULO I - CLASE 17</a:t>
            </a:r>
            <a:endParaRPr sz="1600" b="0" i="0" u="none" strike="noStrike" cap="none">
              <a:solidFill>
                <a:schemeClr val="dk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grpSp>
        <p:nvGrpSpPr>
          <p:cNvPr id="710" name="Google Shape;710;p103"/>
          <p:cNvGrpSpPr/>
          <p:nvPr/>
        </p:nvGrpSpPr>
        <p:grpSpPr>
          <a:xfrm>
            <a:off x="4202551" y="351498"/>
            <a:ext cx="738900" cy="738900"/>
            <a:chOff x="7208351" y="2467173"/>
            <a:chExt cx="738900" cy="738900"/>
          </a:xfrm>
        </p:grpSpPr>
        <p:sp>
          <p:nvSpPr>
            <p:cNvPr id="711" name="Google Shape;711;p103"/>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12" name="Google Shape;712;p103" title="ícono de entrega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sp>
        <p:nvSpPr>
          <p:cNvPr id="713" name="Google Shape;713;p103"/>
          <p:cNvSpPr txBox="1"/>
          <p:nvPr/>
        </p:nvSpPr>
        <p:spPr>
          <a:xfrm>
            <a:off x="1461300" y="1282563"/>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endParaRPr sz="4000" b="1" i="0" u="none" strike="noStrike" cap="none">
              <a:solidFill>
                <a:schemeClr val="dk1"/>
              </a:solidFill>
              <a:highlight>
                <a:schemeClr val="lt1"/>
              </a:highlight>
              <a:latin typeface="DM Sans"/>
              <a:ea typeface="DM Sans"/>
              <a:cs typeface="DM Sans"/>
              <a:sym typeface="DM Sans"/>
            </a:endParaRPr>
          </a:p>
        </p:txBody>
      </p:sp>
      <p:sp>
        <p:nvSpPr>
          <p:cNvPr id="714" name="Google Shape;714;p103"/>
          <p:cNvSpPr txBox="1"/>
          <p:nvPr/>
        </p:nvSpPr>
        <p:spPr>
          <a:xfrm>
            <a:off x="987300" y="3129675"/>
            <a:ext cx="7169400" cy="1108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s-419" sz="2000" b="0" i="0" u="none" strike="noStrike" cap="none">
                <a:solidFill>
                  <a:srgbClr val="999999"/>
                </a:solidFill>
                <a:latin typeface="DM Sans"/>
                <a:ea typeface="DM Sans"/>
                <a:cs typeface="DM Sans"/>
                <a:sym typeface="DM Sans"/>
              </a:rPr>
              <a:t>Deb</a:t>
            </a:r>
            <a:r>
              <a:rPr lang="es-419" sz="2000">
                <a:solidFill>
                  <a:srgbClr val="999999"/>
                </a:solidFill>
                <a:latin typeface="DM Sans"/>
                <a:ea typeface="DM Sans"/>
                <a:cs typeface="DM Sans"/>
                <a:sym typeface="DM Sans"/>
              </a:rPr>
              <a:t>erás entregar el proyecto que has venido armando, cambiando persistencia en base de datos, además de agregar algunos endpoints nuevos a tu ecommerce</a:t>
            </a:r>
            <a:endParaRPr sz="2000" b="0" i="0" u="none" strike="noStrike" cap="none">
              <a:solidFill>
                <a:srgbClr val="999999"/>
              </a:solidFill>
              <a:latin typeface="DM Sans"/>
              <a:ea typeface="DM Sans"/>
              <a:cs typeface="DM Sans"/>
              <a:sym typeface="DM Sans"/>
            </a:endParaRPr>
          </a:p>
        </p:txBody>
      </p:sp>
      <p:sp>
        <p:nvSpPr>
          <p:cNvPr id="715" name="Google Shape;715;p103"/>
          <p:cNvSpPr txBox="1"/>
          <p:nvPr/>
        </p:nvSpPr>
        <p:spPr>
          <a:xfrm>
            <a:off x="1296150" y="1561250"/>
            <a:ext cx="6551700" cy="12930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419" sz="4000" b="1">
                <a:solidFill>
                  <a:schemeClr val="dk1"/>
                </a:solidFill>
                <a:highlight>
                  <a:schemeClr val="accent6"/>
                </a:highlight>
                <a:latin typeface="DM Sans"/>
                <a:ea typeface="DM Sans"/>
                <a:cs typeface="DM Sans"/>
                <a:sym typeface="DM Sans"/>
              </a:rPr>
              <a:t>Segunda pre-entrega</a:t>
            </a:r>
            <a:r>
              <a:rPr lang="es-419" sz="4000" b="1">
                <a:solidFill>
                  <a:schemeClr val="dk1"/>
                </a:solidFill>
                <a:latin typeface="DM Sans"/>
                <a:ea typeface="DM Sans"/>
                <a:cs typeface="DM Sans"/>
                <a:sym typeface="DM Sans"/>
              </a:rPr>
              <a:t> </a:t>
            </a:r>
            <a:endParaRPr sz="4000" b="1">
              <a:solidFill>
                <a:schemeClr val="dk1"/>
              </a:solidFill>
              <a:latin typeface="DM Sans"/>
              <a:ea typeface="DM Sans"/>
              <a:cs typeface="DM Sans"/>
              <a:sym typeface="DM Sans"/>
            </a:endParaRPr>
          </a:p>
          <a:p>
            <a:pPr marL="0" lvl="0" indent="0" algn="ctr" rtl="0">
              <a:lnSpc>
                <a:spcPct val="90000"/>
              </a:lnSpc>
              <a:spcBef>
                <a:spcPts val="0"/>
              </a:spcBef>
              <a:spcAft>
                <a:spcPts val="0"/>
              </a:spcAft>
              <a:buNone/>
            </a:pPr>
            <a:r>
              <a:rPr lang="es-419" sz="4000" b="1">
                <a:solidFill>
                  <a:schemeClr val="dk1"/>
                </a:solidFill>
                <a:latin typeface="DM Sans"/>
                <a:ea typeface="DM Sans"/>
                <a:cs typeface="DM Sans"/>
                <a:sym typeface="DM Sans"/>
              </a:rPr>
              <a:t>de tu Proyecto final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grpSp>
        <p:nvGrpSpPr>
          <p:cNvPr id="720" name="Google Shape;720;p104"/>
          <p:cNvGrpSpPr/>
          <p:nvPr/>
        </p:nvGrpSpPr>
        <p:grpSpPr>
          <a:xfrm>
            <a:off x="457359" y="468298"/>
            <a:ext cx="431074" cy="431074"/>
            <a:chOff x="7208351" y="2467173"/>
            <a:chExt cx="738900" cy="738900"/>
          </a:xfrm>
        </p:grpSpPr>
        <p:sp>
          <p:nvSpPr>
            <p:cNvPr id="721" name="Google Shape;721;p104"/>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22" name="Google Shape;722;p104" title="ícono de entrega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sp>
        <p:nvSpPr>
          <p:cNvPr id="723" name="Google Shape;723;p104"/>
          <p:cNvSpPr txBox="1"/>
          <p:nvPr/>
        </p:nvSpPr>
        <p:spPr>
          <a:xfrm>
            <a:off x="501325" y="926850"/>
            <a:ext cx="7310100" cy="66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419" sz="3500" b="1">
                <a:solidFill>
                  <a:schemeClr val="dk1"/>
                </a:solidFill>
                <a:latin typeface="DM Sans"/>
                <a:ea typeface="DM Sans"/>
                <a:cs typeface="DM Sans"/>
                <a:sym typeface="DM Sans"/>
              </a:rPr>
              <a:t>Profesionalizando la BD</a:t>
            </a:r>
            <a:endParaRPr sz="3500" b="1" i="0" u="none" strike="noStrike" cap="none">
              <a:solidFill>
                <a:schemeClr val="dk1"/>
              </a:solidFill>
              <a:latin typeface="DM Sans"/>
              <a:ea typeface="DM Sans"/>
              <a:cs typeface="DM Sans"/>
              <a:sym typeface="DM Sans"/>
            </a:endParaRPr>
          </a:p>
        </p:txBody>
      </p:sp>
      <p:pic>
        <p:nvPicPr>
          <p:cNvPr id="724" name="Google Shape;724;p104"/>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725" name="Google Shape;725;p104"/>
          <p:cNvSpPr txBox="1"/>
          <p:nvPr/>
        </p:nvSpPr>
        <p:spPr>
          <a:xfrm>
            <a:off x="930550" y="468275"/>
            <a:ext cx="3199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419" sz="1600" b="0" i="0" u="none" strike="noStrike" cap="none">
                <a:solidFill>
                  <a:schemeClr val="dk1"/>
                </a:solidFill>
                <a:latin typeface="DM Sans"/>
                <a:ea typeface="DM Sans"/>
                <a:cs typeface="DM Sans"/>
                <a:sym typeface="DM Sans"/>
              </a:rPr>
              <a:t>ENTREGA DEL PROYECTO FINAL</a:t>
            </a:r>
            <a:endParaRPr sz="1400" b="0" i="0" u="none" strike="noStrike" cap="none">
              <a:solidFill>
                <a:srgbClr val="000000"/>
              </a:solidFill>
              <a:latin typeface="DM Sans"/>
              <a:ea typeface="DM Sans"/>
              <a:cs typeface="DM Sans"/>
              <a:sym typeface="DM Sans"/>
            </a:endParaRPr>
          </a:p>
        </p:txBody>
      </p:sp>
      <p:sp>
        <p:nvSpPr>
          <p:cNvPr id="726" name="Google Shape;726;p104"/>
          <p:cNvSpPr txBox="1"/>
          <p:nvPr/>
        </p:nvSpPr>
        <p:spPr>
          <a:xfrm>
            <a:off x="4603775" y="1626975"/>
            <a:ext cx="3834600" cy="2787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419" sz="1350" b="1" i="0" u="none" strike="noStrike" cap="none">
                <a:solidFill>
                  <a:srgbClr val="000000"/>
                </a:solidFill>
                <a:latin typeface="DM Sans"/>
                <a:ea typeface="DM Sans"/>
                <a:cs typeface="DM Sans"/>
                <a:sym typeface="DM Sans"/>
              </a:rPr>
              <a:t>Formato</a:t>
            </a:r>
            <a:endParaRPr sz="1350" b="1" i="0" u="none" strike="noStrike" cap="none">
              <a:solidFill>
                <a:srgbClr val="000000"/>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a:solidFill>
                <a:srgbClr val="000000"/>
              </a:solidFill>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419" sz="1250">
                <a:latin typeface="DM Sans"/>
                <a:ea typeface="DM Sans"/>
                <a:cs typeface="DM Sans"/>
                <a:sym typeface="DM Sans"/>
              </a:rPr>
              <a:t>Link al repositorio de Github, sin la carpeta de node_modules</a:t>
            </a:r>
            <a:endParaRPr sz="13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endParaRPr sz="1350" b="1">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419" sz="1350" b="1" i="0" u="none" strike="noStrike" cap="none">
                <a:solidFill>
                  <a:srgbClr val="000000"/>
                </a:solidFill>
                <a:latin typeface="DM Sans"/>
                <a:ea typeface="DM Sans"/>
                <a:cs typeface="DM Sans"/>
                <a:sym typeface="DM Sans"/>
              </a:rPr>
              <a:t>Sugerencias</a:t>
            </a:r>
            <a:endParaRPr sz="1350" b="1" i="0" u="none" strike="noStrike" cap="none">
              <a:solidFill>
                <a:srgbClr val="000000"/>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a:solidFill>
                <a:srgbClr val="000000"/>
              </a:solidFill>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419" sz="1350" b="0" i="0" u="none" strike="noStrike" cap="none">
                <a:solidFill>
                  <a:srgbClr val="121212"/>
                </a:solidFill>
                <a:latin typeface="DM Sans"/>
                <a:ea typeface="DM Sans"/>
                <a:cs typeface="DM Sans"/>
                <a:sym typeface="DM Sans"/>
              </a:rPr>
              <a:t>Permitir comentarios en el archivo</a:t>
            </a:r>
            <a:endParaRPr sz="1350" b="0" i="0" u="none" strike="noStrike" cap="none">
              <a:solidFill>
                <a:srgbClr val="121212"/>
              </a:solidFill>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419" sz="1350">
                <a:solidFill>
                  <a:srgbClr val="121212"/>
                </a:solidFill>
                <a:latin typeface="DM Sans"/>
                <a:ea typeface="DM Sans"/>
                <a:cs typeface="DM Sans"/>
                <a:sym typeface="DM Sans"/>
              </a:rPr>
              <a:t>La lógica del negocio que ya tienes hecha no debería cambiar, sólo su persistencia. </a:t>
            </a:r>
            <a:endParaRPr sz="1350">
              <a:solidFill>
                <a:srgbClr val="121212"/>
              </a:solidFill>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419" sz="1350">
                <a:solidFill>
                  <a:srgbClr val="121212"/>
                </a:solidFill>
                <a:latin typeface="DM Sans"/>
                <a:ea typeface="DM Sans"/>
                <a:cs typeface="DM Sans"/>
                <a:sym typeface="DM Sans"/>
              </a:rPr>
              <a:t>Los nuevos endpoints deben seguir la misma estructura y lógica que hemos seguido. </a:t>
            </a:r>
            <a:endParaRPr sz="1350">
              <a:solidFill>
                <a:srgbClr val="121212"/>
              </a:solidFill>
              <a:latin typeface="DM Sans"/>
              <a:ea typeface="DM Sans"/>
              <a:cs typeface="DM Sans"/>
              <a:sym typeface="DM Sans"/>
            </a:endParaRPr>
          </a:p>
        </p:txBody>
      </p:sp>
      <p:sp>
        <p:nvSpPr>
          <p:cNvPr id="727" name="Google Shape;727;p104"/>
          <p:cNvSpPr txBox="1"/>
          <p:nvPr/>
        </p:nvSpPr>
        <p:spPr>
          <a:xfrm>
            <a:off x="501325" y="1587875"/>
            <a:ext cx="3834600" cy="346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419" sz="1250" b="1" i="0" u="none" strike="noStrike" cap="none">
                <a:solidFill>
                  <a:srgbClr val="000000"/>
                </a:solidFill>
                <a:latin typeface="DM Sans"/>
                <a:ea typeface="DM Sans"/>
                <a:cs typeface="DM Sans"/>
                <a:sym typeface="DM Sans"/>
              </a:rPr>
              <a:t>Objetivos generales</a:t>
            </a:r>
            <a:endParaRPr sz="1250" b="1" i="0" u="none" strike="noStrike" cap="none">
              <a:solidFill>
                <a:srgbClr val="000000"/>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a:solidFill>
                <a:srgbClr val="000000"/>
              </a:solidFill>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419" sz="1350">
                <a:solidFill>
                  <a:srgbClr val="121212"/>
                </a:solidFill>
                <a:latin typeface="DM Sans"/>
                <a:ea typeface="DM Sans"/>
                <a:cs typeface="DM Sans"/>
                <a:sym typeface="DM Sans"/>
              </a:rPr>
              <a:t>Contarás con Mongo como sistema de persistencia principal</a:t>
            </a:r>
            <a:endParaRPr sz="1350">
              <a:solidFill>
                <a:srgbClr val="121212"/>
              </a:solidFill>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419" sz="1350">
                <a:solidFill>
                  <a:srgbClr val="121212"/>
                </a:solidFill>
                <a:latin typeface="DM Sans"/>
                <a:ea typeface="DM Sans"/>
                <a:cs typeface="DM Sans"/>
                <a:sym typeface="DM Sans"/>
              </a:rPr>
              <a:t>Tendrás definidos todos los endpoints para poder trabajar con productos y carritos.</a:t>
            </a:r>
            <a:endParaRPr sz="1350">
              <a:solidFill>
                <a:srgbClr val="121212"/>
              </a:solidFill>
              <a:latin typeface="DM Sans"/>
              <a:ea typeface="DM Sans"/>
              <a:cs typeface="DM Sans"/>
              <a:sym typeface="DM Sans"/>
            </a:endParaRPr>
          </a:p>
          <a:p>
            <a:pPr marL="0" marR="0" lvl="0" indent="0" algn="l" rtl="0">
              <a:lnSpc>
                <a:spcPct val="100000"/>
              </a:lnSpc>
              <a:spcBef>
                <a:spcPts val="800"/>
              </a:spcBef>
              <a:spcAft>
                <a:spcPts val="0"/>
              </a:spcAft>
              <a:buClr>
                <a:srgbClr val="000000"/>
              </a:buClr>
              <a:buSzPts val="1350"/>
              <a:buFont typeface="Arial"/>
              <a:buNone/>
            </a:pPr>
            <a:endParaRPr sz="1250" b="0"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350"/>
              <a:buFont typeface="Arial"/>
              <a:buNone/>
            </a:pPr>
            <a:r>
              <a:rPr lang="es-419" sz="1250" b="1" i="0" u="none" strike="noStrike" cap="none">
                <a:solidFill>
                  <a:srgbClr val="000000"/>
                </a:solidFill>
                <a:latin typeface="DM Sans"/>
                <a:ea typeface="DM Sans"/>
                <a:cs typeface="DM Sans"/>
                <a:sym typeface="DM Sans"/>
              </a:rPr>
              <a:t>Objetivos específicos</a:t>
            </a:r>
            <a:endParaRPr sz="1250" b="1" i="0" u="none" strike="noStrike" cap="none">
              <a:solidFill>
                <a:srgbClr val="000000"/>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250" b="1" i="0" u="none" strike="noStrike" cap="none">
              <a:solidFill>
                <a:srgbClr val="000000"/>
              </a:solidFill>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419" sz="1350">
                <a:solidFill>
                  <a:schemeClr val="dk1"/>
                </a:solidFill>
                <a:latin typeface="DM Sans"/>
                <a:ea typeface="DM Sans"/>
                <a:cs typeface="DM Sans"/>
                <a:sym typeface="DM Sans"/>
              </a:rPr>
              <a:t>Profesionalizar las consultas de productos con filtros, paginación y ordenamientos</a:t>
            </a:r>
            <a:endParaRPr sz="1350" b="0" i="0" u="none" strike="noStrike" cap="none">
              <a:solidFill>
                <a:schemeClr val="dk1"/>
              </a:solidFill>
              <a:latin typeface="DM Sans"/>
              <a:ea typeface="DM Sans"/>
              <a:cs typeface="DM Sans"/>
              <a:sym typeface="DM Sans"/>
            </a:endParaRPr>
          </a:p>
          <a:p>
            <a:pPr marL="457200" marR="0" lvl="0" indent="-314325" algn="l" rtl="0">
              <a:lnSpc>
                <a:spcPct val="100000"/>
              </a:lnSpc>
              <a:spcBef>
                <a:spcPts val="0"/>
              </a:spcBef>
              <a:spcAft>
                <a:spcPts val="0"/>
              </a:spcAft>
              <a:buClr>
                <a:schemeClr val="accent4"/>
              </a:buClr>
              <a:buSzPts val="1350"/>
              <a:buFont typeface="DM Sans"/>
              <a:buChar char="✓"/>
            </a:pPr>
            <a:r>
              <a:rPr lang="es-419" sz="1350">
                <a:solidFill>
                  <a:schemeClr val="dk1"/>
                </a:solidFill>
                <a:latin typeface="DM Sans"/>
                <a:ea typeface="DM Sans"/>
                <a:cs typeface="DM Sans"/>
                <a:sym typeface="DM Sans"/>
              </a:rPr>
              <a:t>Profesionalizar la gestión de carrito para implementar los últimos conceptos vistos.</a:t>
            </a:r>
            <a:endParaRPr sz="1350" b="0" i="0" u="none" strike="noStrike" cap="none">
              <a:solidFill>
                <a:schemeClr val="dk1"/>
              </a:solidFill>
              <a:latin typeface="DM Sans"/>
              <a:ea typeface="DM Sans"/>
              <a:cs typeface="DM Sans"/>
              <a:sym typeface="DM Sans"/>
            </a:endParaRPr>
          </a:p>
          <a:p>
            <a:pPr marL="0" marR="0" lvl="0" indent="0" algn="l" rtl="0">
              <a:lnSpc>
                <a:spcPct val="100000"/>
              </a:lnSpc>
              <a:spcBef>
                <a:spcPts val="0"/>
              </a:spcBef>
              <a:spcAft>
                <a:spcPts val="0"/>
              </a:spcAft>
              <a:buNone/>
            </a:pPr>
            <a:endParaRPr sz="1250" b="0" i="0" u="sng" strike="noStrike" cap="none">
              <a:solidFill>
                <a:srgbClr val="83AEFB"/>
              </a:solidFill>
              <a:latin typeface="DM Sans"/>
              <a:ea typeface="DM Sans"/>
              <a:cs typeface="DM Sans"/>
              <a:sym typeface="DM Sans"/>
            </a:endParaRPr>
          </a:p>
        </p:txBody>
      </p:sp>
      <p:sp>
        <p:nvSpPr>
          <p:cNvPr id="728" name="Google Shape;728;p104"/>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grpSp>
        <p:nvGrpSpPr>
          <p:cNvPr id="733" name="Google Shape;733;p105"/>
          <p:cNvGrpSpPr/>
          <p:nvPr/>
        </p:nvGrpSpPr>
        <p:grpSpPr>
          <a:xfrm>
            <a:off x="457359" y="468298"/>
            <a:ext cx="431074" cy="431074"/>
            <a:chOff x="7208351" y="2467173"/>
            <a:chExt cx="738900" cy="738900"/>
          </a:xfrm>
        </p:grpSpPr>
        <p:sp>
          <p:nvSpPr>
            <p:cNvPr id="734" name="Google Shape;734;p105"/>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35" name="Google Shape;735;p105" title="ícono de entrega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sp>
        <p:nvSpPr>
          <p:cNvPr id="736" name="Google Shape;736;p105"/>
          <p:cNvSpPr txBox="1"/>
          <p:nvPr/>
        </p:nvSpPr>
        <p:spPr>
          <a:xfrm>
            <a:off x="930550" y="468275"/>
            <a:ext cx="3199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419" sz="1600" b="0" i="0" u="none" strike="noStrike" cap="none">
                <a:solidFill>
                  <a:schemeClr val="dk1"/>
                </a:solidFill>
                <a:latin typeface="DM Sans"/>
                <a:ea typeface="DM Sans"/>
                <a:cs typeface="DM Sans"/>
                <a:sym typeface="DM Sans"/>
              </a:rPr>
              <a:t>ENTREGA DEL PROYECTO FINAL</a:t>
            </a:r>
            <a:endParaRPr sz="1400" b="0" i="0" u="none" strike="noStrike" cap="none">
              <a:solidFill>
                <a:srgbClr val="000000"/>
              </a:solidFill>
              <a:latin typeface="DM Sans"/>
              <a:ea typeface="DM Sans"/>
              <a:cs typeface="DM Sans"/>
              <a:sym typeface="DM Sans"/>
            </a:endParaRPr>
          </a:p>
        </p:txBody>
      </p:sp>
      <p:sp>
        <p:nvSpPr>
          <p:cNvPr id="737" name="Google Shape;737;p105"/>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105"/>
          <p:cNvSpPr txBox="1"/>
          <p:nvPr/>
        </p:nvSpPr>
        <p:spPr>
          <a:xfrm>
            <a:off x="457350" y="1051775"/>
            <a:ext cx="4024500" cy="396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350"/>
              <a:buFont typeface="Arial"/>
              <a:buNone/>
            </a:pPr>
            <a:r>
              <a:rPr lang="es-419" sz="1250" b="1">
                <a:solidFill>
                  <a:schemeClr val="dk1"/>
                </a:solidFill>
                <a:latin typeface="DM Sans"/>
                <a:ea typeface="DM Sans"/>
                <a:cs typeface="DM Sans"/>
                <a:sym typeface="DM Sans"/>
              </a:rPr>
              <a:t>Se debe entregar</a:t>
            </a:r>
            <a:endParaRPr sz="1250" b="1">
              <a:solidFill>
                <a:schemeClr val="dk1"/>
              </a:solidFill>
              <a:latin typeface="DM Sans"/>
              <a:ea typeface="DM Sans"/>
              <a:cs typeface="DM Sans"/>
              <a:sym typeface="DM Sans"/>
            </a:endParaRPr>
          </a:p>
          <a:p>
            <a:pPr marL="0" lvl="0" indent="0" algn="l" rtl="0">
              <a:lnSpc>
                <a:spcPct val="30000"/>
              </a:lnSpc>
              <a:spcBef>
                <a:spcPts val="0"/>
              </a:spcBef>
              <a:spcAft>
                <a:spcPts val="0"/>
              </a:spcAft>
              <a:buClr>
                <a:schemeClr val="dk1"/>
              </a:buClr>
              <a:buSzPts val="1350"/>
              <a:buFont typeface="Arial"/>
              <a:buNone/>
            </a:pPr>
            <a:endParaRPr sz="1250" b="1">
              <a:solidFill>
                <a:schemeClr val="dk1"/>
              </a:solidFill>
              <a:latin typeface="DM Sans"/>
              <a:ea typeface="DM Sans"/>
              <a:cs typeface="DM Sans"/>
              <a:sym typeface="DM Sans"/>
            </a:endParaRPr>
          </a:p>
          <a:p>
            <a:pPr marL="457200" lvl="0" indent="-314325" algn="just" rtl="0">
              <a:spcBef>
                <a:spcPts val="0"/>
              </a:spcBef>
              <a:spcAft>
                <a:spcPts val="0"/>
              </a:spcAft>
              <a:buClr>
                <a:schemeClr val="accent4"/>
              </a:buClr>
              <a:buSzPts val="1350"/>
              <a:buFont typeface="DM Sans"/>
              <a:buChar char="✓"/>
            </a:pPr>
            <a:r>
              <a:rPr lang="es-419" sz="1350">
                <a:solidFill>
                  <a:srgbClr val="121212"/>
                </a:solidFill>
                <a:latin typeface="DM Sans"/>
                <a:ea typeface="DM Sans"/>
                <a:cs typeface="DM Sans"/>
                <a:sym typeface="DM Sans"/>
              </a:rPr>
              <a:t>Con base en nuestra implementación actual de productos, modificar el método GET / para que cumpla con los siguientes puntos:</a:t>
            </a:r>
            <a:endParaRPr sz="1350">
              <a:solidFill>
                <a:srgbClr val="121212"/>
              </a:solidFill>
              <a:latin typeface="DM Sans"/>
              <a:ea typeface="DM Sans"/>
              <a:cs typeface="DM Sans"/>
              <a:sym typeface="DM Sans"/>
            </a:endParaRPr>
          </a:p>
          <a:p>
            <a:pPr marL="914400" lvl="1" indent="-314325" algn="just" rtl="0">
              <a:spcBef>
                <a:spcPts val="0"/>
              </a:spcBef>
              <a:spcAft>
                <a:spcPts val="0"/>
              </a:spcAft>
              <a:buClr>
                <a:srgbClr val="121212"/>
              </a:buClr>
              <a:buSzPts val="1350"/>
              <a:buFont typeface="DM Sans"/>
              <a:buChar char="○"/>
            </a:pPr>
            <a:r>
              <a:rPr lang="es-419" sz="1350">
                <a:solidFill>
                  <a:srgbClr val="121212"/>
                </a:solidFill>
                <a:latin typeface="DM Sans"/>
                <a:ea typeface="DM Sans"/>
                <a:cs typeface="DM Sans"/>
                <a:sym typeface="DM Sans"/>
              </a:rPr>
              <a:t>Deberá poder recibir por query params un limit (opcional), una page (opcional), un sort (opcional) y un query (opcional)</a:t>
            </a:r>
            <a:endParaRPr sz="1350">
              <a:solidFill>
                <a:srgbClr val="121212"/>
              </a:solidFill>
              <a:latin typeface="DM Sans"/>
              <a:ea typeface="DM Sans"/>
              <a:cs typeface="DM Sans"/>
              <a:sym typeface="DM Sans"/>
            </a:endParaRPr>
          </a:p>
          <a:p>
            <a:pPr marL="1371600" lvl="2" indent="-314325" algn="just" rtl="0">
              <a:spcBef>
                <a:spcPts val="0"/>
              </a:spcBef>
              <a:spcAft>
                <a:spcPts val="0"/>
              </a:spcAft>
              <a:buClr>
                <a:srgbClr val="121212"/>
              </a:buClr>
              <a:buSzPts val="1350"/>
              <a:buFont typeface="DM Sans"/>
              <a:buChar char="●"/>
            </a:pPr>
            <a:r>
              <a:rPr lang="es-419" sz="1350">
                <a:solidFill>
                  <a:srgbClr val="121212"/>
                </a:solidFill>
                <a:latin typeface="DM Sans"/>
                <a:ea typeface="DM Sans"/>
                <a:cs typeface="DM Sans"/>
                <a:sym typeface="DM Sans"/>
              </a:rPr>
              <a:t>-limit permitirá devolver sólo el número de elementos solicitados al momento de la petición, en caso de no recibir limit, éste será de 10.</a:t>
            </a:r>
            <a:endParaRPr sz="1350">
              <a:solidFill>
                <a:srgbClr val="121212"/>
              </a:solidFill>
              <a:latin typeface="DM Sans"/>
              <a:ea typeface="DM Sans"/>
              <a:cs typeface="DM Sans"/>
              <a:sym typeface="DM Sans"/>
            </a:endParaRPr>
          </a:p>
          <a:p>
            <a:pPr marL="1371600" lvl="2" indent="-314325" algn="just" rtl="0">
              <a:spcBef>
                <a:spcPts val="0"/>
              </a:spcBef>
              <a:spcAft>
                <a:spcPts val="0"/>
              </a:spcAft>
              <a:buClr>
                <a:srgbClr val="121212"/>
              </a:buClr>
              <a:buSzPts val="1350"/>
              <a:buFont typeface="DM Sans"/>
              <a:buChar char="●"/>
            </a:pPr>
            <a:r>
              <a:rPr lang="es-419" sz="1350">
                <a:solidFill>
                  <a:srgbClr val="121212"/>
                </a:solidFill>
                <a:latin typeface="DM Sans"/>
                <a:ea typeface="DM Sans"/>
                <a:cs typeface="DM Sans"/>
                <a:sym typeface="DM Sans"/>
              </a:rPr>
              <a:t>page permitirá devolver la página que queremos buscar, en caso de no recibir page, ésta será de 1</a:t>
            </a:r>
            <a:endParaRPr sz="1350" b="0" i="0" u="none" strike="noStrike" cap="none">
              <a:solidFill>
                <a:srgbClr val="121212"/>
              </a:solidFill>
              <a:latin typeface="DM Sans"/>
              <a:ea typeface="DM Sans"/>
              <a:cs typeface="DM Sans"/>
              <a:sym typeface="DM Sans"/>
            </a:endParaRPr>
          </a:p>
        </p:txBody>
      </p:sp>
      <p:sp>
        <p:nvSpPr>
          <p:cNvPr id="739" name="Google Shape;739;p105"/>
          <p:cNvSpPr txBox="1"/>
          <p:nvPr/>
        </p:nvSpPr>
        <p:spPr>
          <a:xfrm>
            <a:off x="4481900" y="727500"/>
            <a:ext cx="3834600" cy="58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350"/>
              <a:buFont typeface="Arial"/>
              <a:buNone/>
            </a:pPr>
            <a:endParaRPr sz="1250" b="1">
              <a:solidFill>
                <a:schemeClr val="dk1"/>
              </a:solidFill>
              <a:latin typeface="DM Sans"/>
              <a:ea typeface="DM Sans"/>
              <a:cs typeface="DM Sans"/>
              <a:sym typeface="DM Sans"/>
            </a:endParaRPr>
          </a:p>
          <a:p>
            <a:pPr marL="0" lvl="0" indent="0" algn="l" rtl="0">
              <a:lnSpc>
                <a:spcPct val="30000"/>
              </a:lnSpc>
              <a:spcBef>
                <a:spcPts val="0"/>
              </a:spcBef>
              <a:spcAft>
                <a:spcPts val="0"/>
              </a:spcAft>
              <a:buClr>
                <a:schemeClr val="dk1"/>
              </a:buClr>
              <a:buSzPts val="1350"/>
              <a:buFont typeface="Arial"/>
              <a:buNone/>
            </a:pPr>
            <a:endParaRPr sz="1250" b="1">
              <a:solidFill>
                <a:schemeClr val="dk1"/>
              </a:solidFill>
              <a:latin typeface="DM Sans"/>
              <a:ea typeface="DM Sans"/>
              <a:cs typeface="DM Sans"/>
              <a:sym typeface="DM Sans"/>
            </a:endParaRPr>
          </a:p>
          <a:p>
            <a:pPr marL="0" lvl="0" indent="0" algn="l" rtl="0">
              <a:spcBef>
                <a:spcPts val="0"/>
              </a:spcBef>
              <a:spcAft>
                <a:spcPts val="0"/>
              </a:spcAft>
              <a:buNone/>
            </a:pPr>
            <a:endParaRPr sz="1000" i="0" u="none" strike="noStrike" cap="none">
              <a:solidFill>
                <a:srgbClr val="999999"/>
              </a:solidFill>
              <a:latin typeface="DM Sans"/>
              <a:ea typeface="DM Sans"/>
              <a:cs typeface="DM Sans"/>
              <a:sym typeface="DM Sans"/>
            </a:endParaRPr>
          </a:p>
        </p:txBody>
      </p:sp>
      <p:sp>
        <p:nvSpPr>
          <p:cNvPr id="740" name="Google Shape;740;p105"/>
          <p:cNvSpPr txBox="1"/>
          <p:nvPr/>
        </p:nvSpPr>
        <p:spPr>
          <a:xfrm>
            <a:off x="4121225" y="2173400"/>
            <a:ext cx="4099500" cy="2262600"/>
          </a:xfrm>
          <a:prstGeom prst="rect">
            <a:avLst/>
          </a:prstGeom>
          <a:noFill/>
          <a:ln>
            <a:noFill/>
          </a:ln>
        </p:spPr>
        <p:txBody>
          <a:bodyPr spcFirstLastPara="1" wrap="square" lIns="91425" tIns="91425" rIns="91425" bIns="91425" anchor="t" anchorCtr="0">
            <a:spAutoFit/>
          </a:bodyPr>
          <a:lstStyle/>
          <a:p>
            <a:pPr marL="1371600" lvl="2" indent="-314325" algn="just" rtl="0">
              <a:spcBef>
                <a:spcPts val="0"/>
              </a:spcBef>
              <a:spcAft>
                <a:spcPts val="0"/>
              </a:spcAft>
              <a:buClr>
                <a:srgbClr val="121212"/>
              </a:buClr>
              <a:buSzPts val="1350"/>
              <a:buFont typeface="DM Sans"/>
              <a:buChar char="●"/>
            </a:pPr>
            <a:r>
              <a:rPr lang="es-419" sz="1350">
                <a:solidFill>
                  <a:srgbClr val="121212"/>
                </a:solidFill>
                <a:latin typeface="DM Sans"/>
                <a:ea typeface="DM Sans"/>
                <a:cs typeface="DM Sans"/>
                <a:sym typeface="DM Sans"/>
              </a:rPr>
              <a:t>query, el tipo de elemento que quiero buscar (es decir, qué filtro aplicar), en caso de no recibir query, realizar la búsqueda general</a:t>
            </a:r>
            <a:endParaRPr sz="1350">
              <a:solidFill>
                <a:srgbClr val="121212"/>
              </a:solidFill>
              <a:latin typeface="DM Sans"/>
              <a:ea typeface="DM Sans"/>
              <a:cs typeface="DM Sans"/>
              <a:sym typeface="DM Sans"/>
            </a:endParaRPr>
          </a:p>
          <a:p>
            <a:pPr marL="1371600" lvl="2" indent="-314325" algn="just" rtl="0">
              <a:spcBef>
                <a:spcPts val="0"/>
              </a:spcBef>
              <a:spcAft>
                <a:spcPts val="0"/>
              </a:spcAft>
              <a:buClr>
                <a:srgbClr val="121212"/>
              </a:buClr>
              <a:buSzPts val="1350"/>
              <a:buFont typeface="DM Sans"/>
              <a:buChar char="●"/>
            </a:pPr>
            <a:r>
              <a:rPr lang="es-419" sz="1350">
                <a:solidFill>
                  <a:srgbClr val="121212"/>
                </a:solidFill>
                <a:latin typeface="DM Sans"/>
                <a:ea typeface="DM Sans"/>
                <a:cs typeface="DM Sans"/>
                <a:sym typeface="DM Sans"/>
              </a:rPr>
              <a:t>sort: asc/desc, para realizar ordenamiento ascendente o descendente por precio, en caso de no recibir sort, no realizar ningún ordenamiento</a:t>
            </a:r>
            <a:endParaRPr sz="1350">
              <a:solidFill>
                <a:srgbClr val="121212"/>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grpSp>
        <p:nvGrpSpPr>
          <p:cNvPr id="745" name="Google Shape;745;p106"/>
          <p:cNvGrpSpPr/>
          <p:nvPr/>
        </p:nvGrpSpPr>
        <p:grpSpPr>
          <a:xfrm>
            <a:off x="457359" y="468298"/>
            <a:ext cx="431074" cy="431074"/>
            <a:chOff x="7208351" y="2467173"/>
            <a:chExt cx="738900" cy="738900"/>
          </a:xfrm>
        </p:grpSpPr>
        <p:sp>
          <p:nvSpPr>
            <p:cNvPr id="746" name="Google Shape;746;p106"/>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47" name="Google Shape;747;p106" title="ícono de entrega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sp>
        <p:nvSpPr>
          <p:cNvPr id="748" name="Google Shape;748;p106"/>
          <p:cNvSpPr txBox="1"/>
          <p:nvPr/>
        </p:nvSpPr>
        <p:spPr>
          <a:xfrm>
            <a:off x="930550" y="468275"/>
            <a:ext cx="3199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419" sz="1600" b="0" i="0" u="none" strike="noStrike" cap="none">
                <a:solidFill>
                  <a:schemeClr val="dk1"/>
                </a:solidFill>
                <a:latin typeface="DM Sans"/>
                <a:ea typeface="DM Sans"/>
                <a:cs typeface="DM Sans"/>
                <a:sym typeface="DM Sans"/>
              </a:rPr>
              <a:t>ENTREGA DEL PROYECTO FINAL</a:t>
            </a:r>
            <a:endParaRPr sz="1400" b="0" i="0" u="none" strike="noStrike" cap="none">
              <a:solidFill>
                <a:srgbClr val="000000"/>
              </a:solidFill>
              <a:latin typeface="DM Sans"/>
              <a:ea typeface="DM Sans"/>
              <a:cs typeface="DM Sans"/>
              <a:sym typeface="DM Sans"/>
            </a:endParaRPr>
          </a:p>
        </p:txBody>
      </p:sp>
      <p:sp>
        <p:nvSpPr>
          <p:cNvPr id="749" name="Google Shape;749;p106"/>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106"/>
          <p:cNvSpPr txBox="1"/>
          <p:nvPr/>
        </p:nvSpPr>
        <p:spPr>
          <a:xfrm>
            <a:off x="457350" y="1051775"/>
            <a:ext cx="5270700" cy="442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350"/>
              <a:buFont typeface="Arial"/>
              <a:buNone/>
            </a:pPr>
            <a:r>
              <a:rPr lang="es-419" sz="1250" b="1">
                <a:solidFill>
                  <a:schemeClr val="dk1"/>
                </a:solidFill>
                <a:latin typeface="DM Sans"/>
                <a:ea typeface="DM Sans"/>
                <a:cs typeface="DM Sans"/>
                <a:sym typeface="DM Sans"/>
              </a:rPr>
              <a:t>Se debe entregar</a:t>
            </a:r>
            <a:endParaRPr sz="1250" b="1">
              <a:solidFill>
                <a:schemeClr val="dk1"/>
              </a:solidFill>
              <a:latin typeface="DM Sans"/>
              <a:ea typeface="DM Sans"/>
              <a:cs typeface="DM Sans"/>
              <a:sym typeface="DM Sans"/>
            </a:endParaRPr>
          </a:p>
          <a:p>
            <a:pPr marL="0" lvl="0" indent="0" algn="l" rtl="0">
              <a:lnSpc>
                <a:spcPct val="30000"/>
              </a:lnSpc>
              <a:spcBef>
                <a:spcPts val="0"/>
              </a:spcBef>
              <a:spcAft>
                <a:spcPts val="0"/>
              </a:spcAft>
              <a:buClr>
                <a:schemeClr val="dk1"/>
              </a:buClr>
              <a:buSzPts val="1350"/>
              <a:buFont typeface="Arial"/>
              <a:buNone/>
            </a:pPr>
            <a:endParaRPr sz="1250" b="1">
              <a:solidFill>
                <a:schemeClr val="dk1"/>
              </a:solidFill>
              <a:latin typeface="DM Sans"/>
              <a:ea typeface="DM Sans"/>
              <a:cs typeface="DM Sans"/>
              <a:sym typeface="DM Sans"/>
            </a:endParaRPr>
          </a:p>
          <a:p>
            <a:pPr marL="457200" lvl="0" indent="-314325" algn="just" rtl="0">
              <a:spcBef>
                <a:spcPts val="0"/>
              </a:spcBef>
              <a:spcAft>
                <a:spcPts val="0"/>
              </a:spcAft>
              <a:buClr>
                <a:schemeClr val="accent4"/>
              </a:buClr>
              <a:buSzPts val="1350"/>
              <a:buFont typeface="DM Sans"/>
              <a:buChar char="✓"/>
            </a:pPr>
            <a:r>
              <a:rPr lang="es-419" sz="1350">
                <a:solidFill>
                  <a:schemeClr val="dk1"/>
                </a:solidFill>
                <a:latin typeface="DM Sans"/>
                <a:ea typeface="DM Sans"/>
                <a:cs typeface="DM Sans"/>
                <a:sym typeface="DM Sans"/>
              </a:rPr>
              <a:t>El método GET deberá devolver un objeto con el siguiente formato:</a:t>
            </a:r>
            <a:endParaRPr sz="1350">
              <a:solidFill>
                <a:schemeClr val="dk1"/>
              </a:solidFill>
              <a:latin typeface="DM Sans"/>
              <a:ea typeface="DM Sans"/>
              <a:cs typeface="DM Sans"/>
              <a:sym typeface="DM Sans"/>
            </a:endParaRPr>
          </a:p>
          <a:p>
            <a:pPr marL="457200" lvl="0" indent="0" algn="just" rtl="0">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marL="457200" lvl="0" indent="0" algn="just" rtl="0">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status:success/error</a:t>
            </a:r>
            <a:endParaRPr sz="1350">
              <a:solidFill>
                <a:schemeClr val="dk1"/>
              </a:solidFill>
              <a:latin typeface="DM Sans"/>
              <a:ea typeface="DM Sans"/>
              <a:cs typeface="DM Sans"/>
              <a:sym typeface="DM Sans"/>
            </a:endParaRPr>
          </a:p>
          <a:p>
            <a:pPr marL="914400" lvl="0" indent="0" algn="just" rtl="0">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payload: Resultado de los productos solicitados</a:t>
            </a:r>
            <a:endParaRPr sz="1350">
              <a:solidFill>
                <a:schemeClr val="dk1"/>
              </a:solidFill>
              <a:latin typeface="DM Sans"/>
              <a:ea typeface="DM Sans"/>
              <a:cs typeface="DM Sans"/>
              <a:sym typeface="DM Sans"/>
            </a:endParaRPr>
          </a:p>
          <a:p>
            <a:pPr marL="914400" lvl="0" indent="0" algn="just" rtl="0">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totalPages: Total de páginas</a:t>
            </a:r>
            <a:endParaRPr sz="1350">
              <a:solidFill>
                <a:schemeClr val="dk1"/>
              </a:solidFill>
              <a:latin typeface="DM Sans"/>
              <a:ea typeface="DM Sans"/>
              <a:cs typeface="DM Sans"/>
              <a:sym typeface="DM Sans"/>
            </a:endParaRPr>
          </a:p>
          <a:p>
            <a:pPr marL="914400" lvl="0" indent="0" algn="just" rtl="0">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prevPage: Página anterior</a:t>
            </a:r>
            <a:endParaRPr sz="1350">
              <a:solidFill>
                <a:schemeClr val="dk1"/>
              </a:solidFill>
              <a:latin typeface="DM Sans"/>
              <a:ea typeface="DM Sans"/>
              <a:cs typeface="DM Sans"/>
              <a:sym typeface="DM Sans"/>
            </a:endParaRPr>
          </a:p>
          <a:p>
            <a:pPr marL="914400" lvl="0" indent="0" algn="just" rtl="0">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nextPage: Página siguiente</a:t>
            </a:r>
            <a:endParaRPr sz="1350">
              <a:solidFill>
                <a:schemeClr val="dk1"/>
              </a:solidFill>
              <a:latin typeface="DM Sans"/>
              <a:ea typeface="DM Sans"/>
              <a:cs typeface="DM Sans"/>
              <a:sym typeface="DM Sans"/>
            </a:endParaRPr>
          </a:p>
          <a:p>
            <a:pPr marL="914400" lvl="0" indent="0" algn="just" rtl="0">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page: Página actual</a:t>
            </a:r>
            <a:endParaRPr sz="1350">
              <a:solidFill>
                <a:schemeClr val="dk1"/>
              </a:solidFill>
              <a:latin typeface="DM Sans"/>
              <a:ea typeface="DM Sans"/>
              <a:cs typeface="DM Sans"/>
              <a:sym typeface="DM Sans"/>
            </a:endParaRPr>
          </a:p>
          <a:p>
            <a:pPr marL="914400" lvl="0" indent="0" algn="just" rtl="0">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hasPrevPage: Indicador para saber si la página previa existe</a:t>
            </a:r>
            <a:endParaRPr sz="1350">
              <a:solidFill>
                <a:schemeClr val="dk1"/>
              </a:solidFill>
              <a:latin typeface="DM Sans"/>
              <a:ea typeface="DM Sans"/>
              <a:cs typeface="DM Sans"/>
              <a:sym typeface="DM Sans"/>
            </a:endParaRPr>
          </a:p>
          <a:p>
            <a:pPr marL="914400" lvl="0" indent="0" algn="just" rtl="0">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hasNextPage: Indicador para saber si la página siguiente existe.</a:t>
            </a:r>
            <a:endParaRPr sz="1350">
              <a:solidFill>
                <a:schemeClr val="dk1"/>
              </a:solidFill>
              <a:latin typeface="DM Sans"/>
              <a:ea typeface="DM Sans"/>
              <a:cs typeface="DM Sans"/>
              <a:sym typeface="DM Sans"/>
            </a:endParaRPr>
          </a:p>
          <a:p>
            <a:pPr marL="914400" lvl="0" indent="0" algn="just" rtl="0">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prevLink: Link directo a la página previa (null si hasPrevPage=false)</a:t>
            </a:r>
            <a:endParaRPr sz="1350">
              <a:solidFill>
                <a:schemeClr val="dk1"/>
              </a:solidFill>
              <a:latin typeface="DM Sans"/>
              <a:ea typeface="DM Sans"/>
              <a:cs typeface="DM Sans"/>
              <a:sym typeface="DM Sans"/>
            </a:endParaRPr>
          </a:p>
          <a:p>
            <a:pPr marL="914400" lvl="0" indent="0" algn="just" rtl="0">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nextLink: Link directo a la página siguiente (null si hasNextPage=false)</a:t>
            </a:r>
            <a:endParaRPr sz="1350">
              <a:solidFill>
                <a:schemeClr val="dk1"/>
              </a:solidFill>
              <a:latin typeface="DM Sans"/>
              <a:ea typeface="DM Sans"/>
              <a:cs typeface="DM Sans"/>
              <a:sym typeface="DM Sans"/>
            </a:endParaRPr>
          </a:p>
          <a:p>
            <a:pPr marL="0" lvl="0" indent="457200" algn="just" rtl="0">
              <a:spcBef>
                <a:spcPts val="0"/>
              </a:spcBef>
              <a:spcAft>
                <a:spcPts val="0"/>
              </a:spcAft>
              <a:buClr>
                <a:schemeClr val="dk1"/>
              </a:buClr>
              <a:buSzPts val="1100"/>
              <a:buFont typeface="Arial"/>
              <a:buNone/>
            </a:pPr>
            <a:r>
              <a:rPr lang="es-419" sz="1250">
                <a:solidFill>
                  <a:srgbClr val="999999"/>
                </a:solidFill>
                <a:latin typeface="DM Sans"/>
                <a:ea typeface="DM Sans"/>
                <a:cs typeface="DM Sans"/>
                <a:sym typeface="DM Sans"/>
              </a:rPr>
              <a:t>}</a:t>
            </a:r>
            <a:endParaRPr sz="1250" b="1">
              <a:solidFill>
                <a:schemeClr val="dk1"/>
              </a:solidFill>
              <a:latin typeface="DM Sans"/>
              <a:ea typeface="DM Sans"/>
              <a:cs typeface="DM Sans"/>
              <a:sym typeface="DM Sans"/>
            </a:endParaRPr>
          </a:p>
          <a:p>
            <a:pPr marL="0" lvl="0" indent="0" algn="l" rtl="0">
              <a:lnSpc>
                <a:spcPct val="30000"/>
              </a:lnSpc>
              <a:spcBef>
                <a:spcPts val="0"/>
              </a:spcBef>
              <a:spcAft>
                <a:spcPts val="0"/>
              </a:spcAft>
              <a:buClr>
                <a:schemeClr val="dk1"/>
              </a:buClr>
              <a:buSzPts val="1350"/>
              <a:buFont typeface="Arial"/>
              <a:buNone/>
            </a:pPr>
            <a:endParaRPr sz="1250" b="1">
              <a:solidFill>
                <a:schemeClr val="dk1"/>
              </a:solidFill>
              <a:latin typeface="DM Sans"/>
              <a:ea typeface="DM Sans"/>
              <a:cs typeface="DM Sans"/>
              <a:sym typeface="DM Sans"/>
            </a:endParaRPr>
          </a:p>
          <a:p>
            <a:pPr marL="0" lvl="0" indent="0" algn="just" rtl="0">
              <a:spcBef>
                <a:spcPts val="0"/>
              </a:spcBef>
              <a:spcAft>
                <a:spcPts val="0"/>
              </a:spcAft>
              <a:buNone/>
            </a:pPr>
            <a:endParaRPr sz="1350" b="0" i="0" u="none" strike="noStrike" cap="none">
              <a:solidFill>
                <a:srgbClr val="999999"/>
              </a:solidFill>
              <a:latin typeface="DM Sans"/>
              <a:ea typeface="DM Sans"/>
              <a:cs typeface="DM Sans"/>
              <a:sym typeface="DM Sans"/>
            </a:endParaRPr>
          </a:p>
        </p:txBody>
      </p:sp>
      <p:sp>
        <p:nvSpPr>
          <p:cNvPr id="751" name="Google Shape;751;p106"/>
          <p:cNvSpPr txBox="1"/>
          <p:nvPr/>
        </p:nvSpPr>
        <p:spPr>
          <a:xfrm>
            <a:off x="5794100" y="1225150"/>
            <a:ext cx="2701800" cy="17316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Clr>
                <a:schemeClr val="accent4"/>
              </a:buClr>
              <a:buSzPts val="1300"/>
              <a:buFont typeface="DM Sans"/>
              <a:buChar char="✓"/>
            </a:pPr>
            <a:r>
              <a:rPr lang="es-419" sz="1250">
                <a:solidFill>
                  <a:schemeClr val="dk1"/>
                </a:solidFill>
                <a:latin typeface="DM Sans"/>
                <a:ea typeface="DM Sans"/>
                <a:cs typeface="DM Sans"/>
                <a:sym typeface="DM Sans"/>
              </a:rPr>
              <a:t>Se deberá poder buscar productos por categoría o por disponibilidad, y se deberá poder realizar un ordenamiento de estos productos de manera ascendente o descendente por precio.</a:t>
            </a:r>
            <a:endParaRPr sz="1000" i="0" u="none" strike="noStrike" cap="none">
              <a:solidFill>
                <a:schemeClr val="dk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grpSp>
        <p:nvGrpSpPr>
          <p:cNvPr id="756" name="Google Shape;756;p107"/>
          <p:cNvGrpSpPr/>
          <p:nvPr/>
        </p:nvGrpSpPr>
        <p:grpSpPr>
          <a:xfrm>
            <a:off x="457359" y="468298"/>
            <a:ext cx="431074" cy="431074"/>
            <a:chOff x="7208351" y="2467173"/>
            <a:chExt cx="738900" cy="738900"/>
          </a:xfrm>
        </p:grpSpPr>
        <p:sp>
          <p:nvSpPr>
            <p:cNvPr id="757" name="Google Shape;757;p107"/>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58" name="Google Shape;758;p107" title="ícono de entrega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sp>
        <p:nvSpPr>
          <p:cNvPr id="759" name="Google Shape;759;p107"/>
          <p:cNvSpPr txBox="1"/>
          <p:nvPr/>
        </p:nvSpPr>
        <p:spPr>
          <a:xfrm>
            <a:off x="930550" y="468275"/>
            <a:ext cx="3199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419" sz="1600" b="0" i="0" u="none" strike="noStrike" cap="none">
                <a:solidFill>
                  <a:schemeClr val="dk1"/>
                </a:solidFill>
                <a:latin typeface="DM Sans"/>
                <a:ea typeface="DM Sans"/>
                <a:cs typeface="DM Sans"/>
                <a:sym typeface="DM Sans"/>
              </a:rPr>
              <a:t>ENTREGA DEL PROYECTO FINAL</a:t>
            </a:r>
            <a:endParaRPr sz="1400" b="0" i="0" u="none" strike="noStrike" cap="none">
              <a:solidFill>
                <a:srgbClr val="000000"/>
              </a:solidFill>
              <a:latin typeface="DM Sans"/>
              <a:ea typeface="DM Sans"/>
              <a:cs typeface="DM Sans"/>
              <a:sym typeface="DM Sans"/>
            </a:endParaRPr>
          </a:p>
        </p:txBody>
      </p:sp>
      <p:sp>
        <p:nvSpPr>
          <p:cNvPr id="760" name="Google Shape;760;p107"/>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107"/>
          <p:cNvSpPr txBox="1"/>
          <p:nvPr/>
        </p:nvSpPr>
        <p:spPr>
          <a:xfrm>
            <a:off x="457350" y="1036350"/>
            <a:ext cx="3834600" cy="326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250" b="1">
                <a:solidFill>
                  <a:schemeClr val="dk1"/>
                </a:solidFill>
                <a:latin typeface="DM Sans"/>
                <a:ea typeface="DM Sans"/>
                <a:cs typeface="DM Sans"/>
                <a:sym typeface="DM Sans"/>
              </a:rPr>
              <a:t>Se debe entregar</a:t>
            </a:r>
            <a:endParaRPr sz="1250" b="1">
              <a:solidFill>
                <a:schemeClr val="dk1"/>
              </a:solidFill>
              <a:latin typeface="DM Sans"/>
              <a:ea typeface="DM Sans"/>
              <a:cs typeface="DM Sans"/>
              <a:sym typeface="DM Sans"/>
            </a:endParaRPr>
          </a:p>
          <a:p>
            <a:pPr marL="0" lvl="0" indent="0" algn="l" rtl="0">
              <a:spcBef>
                <a:spcPts val="0"/>
              </a:spcBef>
              <a:spcAft>
                <a:spcPts val="0"/>
              </a:spcAft>
              <a:buNone/>
            </a:pPr>
            <a:endParaRPr sz="1250" b="1">
              <a:solidFill>
                <a:schemeClr val="dk1"/>
              </a:solidFill>
              <a:latin typeface="DM Sans"/>
              <a:ea typeface="DM Sans"/>
              <a:cs typeface="DM Sans"/>
              <a:sym typeface="DM Sans"/>
            </a:endParaRPr>
          </a:p>
          <a:p>
            <a:pPr marL="457200" lvl="0" indent="-307975" algn="just" rtl="0">
              <a:spcBef>
                <a:spcPts val="0"/>
              </a:spcBef>
              <a:spcAft>
                <a:spcPts val="0"/>
              </a:spcAft>
              <a:buClr>
                <a:schemeClr val="accent4"/>
              </a:buClr>
              <a:buSzPts val="1250"/>
              <a:buFont typeface="DM Sans"/>
              <a:buChar char="✓"/>
            </a:pPr>
            <a:r>
              <a:rPr lang="es-419" sz="1250">
                <a:solidFill>
                  <a:schemeClr val="dk1"/>
                </a:solidFill>
                <a:latin typeface="DM Sans"/>
                <a:ea typeface="DM Sans"/>
                <a:cs typeface="DM Sans"/>
                <a:sym typeface="DM Sans"/>
              </a:rPr>
              <a:t>Además, agregar al router de carts los siguientes endpoints:</a:t>
            </a:r>
            <a:endParaRPr sz="1250">
              <a:solidFill>
                <a:schemeClr val="dk1"/>
              </a:solidFill>
              <a:latin typeface="DM Sans"/>
              <a:ea typeface="DM Sans"/>
              <a:cs typeface="DM Sans"/>
              <a:sym typeface="DM Sans"/>
            </a:endParaRPr>
          </a:p>
          <a:p>
            <a:pPr marL="914400" lvl="1" indent="-307975" algn="l" rtl="0">
              <a:spcBef>
                <a:spcPts val="0"/>
              </a:spcBef>
              <a:spcAft>
                <a:spcPts val="0"/>
              </a:spcAft>
              <a:buClr>
                <a:schemeClr val="dk1"/>
              </a:buClr>
              <a:buSzPts val="1250"/>
              <a:buFont typeface="DM Sans"/>
              <a:buChar char="○"/>
            </a:pPr>
            <a:r>
              <a:rPr lang="es-419" sz="1250">
                <a:solidFill>
                  <a:schemeClr val="dk1"/>
                </a:solidFill>
                <a:latin typeface="DM Sans"/>
                <a:ea typeface="DM Sans"/>
                <a:cs typeface="DM Sans"/>
                <a:sym typeface="DM Sans"/>
              </a:rPr>
              <a:t>DELETE api/carts/:cid/products/:pid deberá eliminar del carrito el producto seleccionado.</a:t>
            </a:r>
            <a:endParaRPr sz="1250">
              <a:solidFill>
                <a:schemeClr val="dk1"/>
              </a:solidFill>
              <a:latin typeface="DM Sans"/>
              <a:ea typeface="DM Sans"/>
              <a:cs typeface="DM Sans"/>
              <a:sym typeface="DM Sans"/>
            </a:endParaRPr>
          </a:p>
          <a:p>
            <a:pPr marL="914400" lvl="1" indent="-307975" algn="l" rtl="0">
              <a:spcBef>
                <a:spcPts val="0"/>
              </a:spcBef>
              <a:spcAft>
                <a:spcPts val="0"/>
              </a:spcAft>
              <a:buClr>
                <a:schemeClr val="dk1"/>
              </a:buClr>
              <a:buSzPts val="1250"/>
              <a:buFont typeface="DM Sans"/>
              <a:buChar char="○"/>
            </a:pPr>
            <a:r>
              <a:rPr lang="es-419" sz="1250">
                <a:solidFill>
                  <a:schemeClr val="dk1"/>
                </a:solidFill>
                <a:latin typeface="DM Sans"/>
                <a:ea typeface="DM Sans"/>
                <a:cs typeface="DM Sans"/>
                <a:sym typeface="DM Sans"/>
              </a:rPr>
              <a:t>PUT api/carts/:cid deberá actualizar el carrito con un arreglo de productos con el formato especificado arriba.</a:t>
            </a:r>
            <a:endParaRPr sz="1250">
              <a:solidFill>
                <a:schemeClr val="dk1"/>
              </a:solidFill>
              <a:latin typeface="DM Sans"/>
              <a:ea typeface="DM Sans"/>
              <a:cs typeface="DM Sans"/>
              <a:sym typeface="DM Sans"/>
            </a:endParaRPr>
          </a:p>
          <a:p>
            <a:pPr marL="914400" lvl="1" indent="-307975" algn="l" rtl="0">
              <a:spcBef>
                <a:spcPts val="0"/>
              </a:spcBef>
              <a:spcAft>
                <a:spcPts val="0"/>
              </a:spcAft>
              <a:buClr>
                <a:schemeClr val="dk1"/>
              </a:buClr>
              <a:buSzPts val="1250"/>
              <a:buFont typeface="DM Sans"/>
              <a:buChar char="○"/>
            </a:pPr>
            <a:r>
              <a:rPr lang="es-419" sz="1250">
                <a:solidFill>
                  <a:schemeClr val="dk1"/>
                </a:solidFill>
                <a:latin typeface="DM Sans"/>
                <a:ea typeface="DM Sans"/>
                <a:cs typeface="DM Sans"/>
                <a:sym typeface="DM Sans"/>
              </a:rPr>
              <a:t>PUT api/carts/:cid/products/:pid deberá poder actualizar SÓLO la cantidad de ejemplares del producto por cualquier cantidad pasada desde req.body</a:t>
            </a:r>
            <a:endParaRPr sz="1250">
              <a:solidFill>
                <a:schemeClr val="dk1"/>
              </a:solidFill>
              <a:latin typeface="DM Sans"/>
              <a:ea typeface="DM Sans"/>
              <a:cs typeface="DM Sans"/>
              <a:sym typeface="DM Sans"/>
            </a:endParaRPr>
          </a:p>
        </p:txBody>
      </p:sp>
      <p:sp>
        <p:nvSpPr>
          <p:cNvPr id="762" name="Google Shape;762;p107"/>
          <p:cNvSpPr txBox="1"/>
          <p:nvPr/>
        </p:nvSpPr>
        <p:spPr>
          <a:xfrm>
            <a:off x="4572000" y="1014825"/>
            <a:ext cx="3834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00">
              <a:solidFill>
                <a:srgbClr val="999999"/>
              </a:solidFill>
              <a:latin typeface="DM Sans"/>
              <a:ea typeface="DM Sans"/>
              <a:cs typeface="DM Sans"/>
              <a:sym typeface="DM Sans"/>
            </a:endParaRPr>
          </a:p>
        </p:txBody>
      </p:sp>
      <p:sp>
        <p:nvSpPr>
          <p:cNvPr id="763" name="Google Shape;763;p107"/>
          <p:cNvSpPr txBox="1"/>
          <p:nvPr/>
        </p:nvSpPr>
        <p:spPr>
          <a:xfrm>
            <a:off x="4572000" y="1235575"/>
            <a:ext cx="3601500" cy="3070800"/>
          </a:xfrm>
          <a:prstGeom prst="rect">
            <a:avLst/>
          </a:prstGeom>
          <a:noFill/>
          <a:ln>
            <a:noFill/>
          </a:ln>
        </p:spPr>
        <p:txBody>
          <a:bodyPr spcFirstLastPara="1" wrap="square" lIns="91425" tIns="91425" rIns="91425" bIns="91425" anchor="t" anchorCtr="0">
            <a:spAutoFit/>
          </a:bodyPr>
          <a:lstStyle/>
          <a:p>
            <a:pPr marL="914400" lvl="1" indent="-307975" algn="l" rtl="0">
              <a:spcBef>
                <a:spcPts val="0"/>
              </a:spcBef>
              <a:spcAft>
                <a:spcPts val="0"/>
              </a:spcAft>
              <a:buClr>
                <a:schemeClr val="dk1"/>
              </a:buClr>
              <a:buSzPts val="1250"/>
              <a:buFont typeface="DM Sans"/>
              <a:buChar char="○"/>
            </a:pPr>
            <a:r>
              <a:rPr lang="es-419" sz="1250">
                <a:solidFill>
                  <a:schemeClr val="dk1"/>
                </a:solidFill>
                <a:latin typeface="DM Sans"/>
                <a:ea typeface="DM Sans"/>
                <a:cs typeface="DM Sans"/>
                <a:sym typeface="DM Sans"/>
              </a:rPr>
              <a:t>DELETE api/carts/:cid deberá eliminar todos los productos del carrito </a:t>
            </a:r>
            <a:endParaRPr sz="1250">
              <a:solidFill>
                <a:schemeClr val="dk1"/>
              </a:solidFill>
              <a:latin typeface="DM Sans"/>
              <a:ea typeface="DM Sans"/>
              <a:cs typeface="DM Sans"/>
              <a:sym typeface="DM Sans"/>
            </a:endParaRPr>
          </a:p>
          <a:p>
            <a:pPr marL="914400" lvl="1" indent="-307975" algn="l" rtl="0">
              <a:spcBef>
                <a:spcPts val="0"/>
              </a:spcBef>
              <a:spcAft>
                <a:spcPts val="0"/>
              </a:spcAft>
              <a:buClr>
                <a:schemeClr val="dk1"/>
              </a:buClr>
              <a:buSzPts val="1250"/>
              <a:buFont typeface="DM Sans"/>
              <a:buChar char="○"/>
            </a:pPr>
            <a:r>
              <a:rPr lang="es-419" sz="1250">
                <a:solidFill>
                  <a:schemeClr val="dk1"/>
                </a:solidFill>
                <a:latin typeface="DM Sans"/>
                <a:ea typeface="DM Sans"/>
                <a:cs typeface="DM Sans"/>
                <a:sym typeface="DM Sans"/>
              </a:rPr>
              <a:t>Esta vez, para el modelo de Carts, en su propiedad products, el id de cada producto generado dentro del array tiene que hacer referencia al modelo de Products. Modificar la ruta /:cid para que al traer todos los productos, los traiga completos mediante un “populate”. De esta manera almacenamos sólo el Id, pero al solicitarlo podemos desglosar los productos asociados.</a:t>
            </a:r>
            <a:endParaRPr sz="125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grpSp>
        <p:nvGrpSpPr>
          <p:cNvPr id="768" name="Google Shape;768;p108"/>
          <p:cNvGrpSpPr/>
          <p:nvPr/>
        </p:nvGrpSpPr>
        <p:grpSpPr>
          <a:xfrm>
            <a:off x="457359" y="468298"/>
            <a:ext cx="431074" cy="431074"/>
            <a:chOff x="7208351" y="2467173"/>
            <a:chExt cx="738900" cy="738900"/>
          </a:xfrm>
        </p:grpSpPr>
        <p:sp>
          <p:nvSpPr>
            <p:cNvPr id="769" name="Google Shape;769;p108"/>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70" name="Google Shape;770;p108" title="ícono de entrega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sp>
        <p:nvSpPr>
          <p:cNvPr id="771" name="Google Shape;771;p108"/>
          <p:cNvSpPr txBox="1"/>
          <p:nvPr/>
        </p:nvSpPr>
        <p:spPr>
          <a:xfrm>
            <a:off x="930550" y="468275"/>
            <a:ext cx="3199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419" sz="1600" b="0" i="0" u="none" strike="noStrike" cap="none">
                <a:solidFill>
                  <a:schemeClr val="dk1"/>
                </a:solidFill>
                <a:latin typeface="DM Sans"/>
                <a:ea typeface="DM Sans"/>
                <a:cs typeface="DM Sans"/>
                <a:sym typeface="DM Sans"/>
              </a:rPr>
              <a:t>ENTREGA DEL PROYECTO FINAL</a:t>
            </a:r>
            <a:endParaRPr sz="1400" b="0" i="0" u="none" strike="noStrike" cap="none">
              <a:solidFill>
                <a:srgbClr val="000000"/>
              </a:solidFill>
              <a:latin typeface="DM Sans"/>
              <a:ea typeface="DM Sans"/>
              <a:cs typeface="DM Sans"/>
              <a:sym typeface="DM Sans"/>
            </a:endParaRPr>
          </a:p>
        </p:txBody>
      </p:sp>
      <p:sp>
        <p:nvSpPr>
          <p:cNvPr id="772" name="Google Shape;772;p108"/>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108"/>
          <p:cNvSpPr txBox="1"/>
          <p:nvPr/>
        </p:nvSpPr>
        <p:spPr>
          <a:xfrm>
            <a:off x="636450" y="1014850"/>
            <a:ext cx="4617000" cy="364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250" b="1">
                <a:solidFill>
                  <a:schemeClr val="dk1"/>
                </a:solidFill>
                <a:latin typeface="DM Sans"/>
                <a:ea typeface="DM Sans"/>
                <a:cs typeface="DM Sans"/>
                <a:sym typeface="DM Sans"/>
              </a:rPr>
              <a:t>Se debe entregar</a:t>
            </a:r>
            <a:endParaRPr sz="1250" b="1">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350"/>
              <a:buFont typeface="Arial"/>
              <a:buNone/>
            </a:pPr>
            <a:endParaRPr sz="1250" b="1">
              <a:solidFill>
                <a:schemeClr val="dk1"/>
              </a:solidFill>
              <a:latin typeface="DM Sans"/>
              <a:ea typeface="DM Sans"/>
              <a:cs typeface="DM Sans"/>
              <a:sym typeface="DM Sans"/>
            </a:endParaRPr>
          </a:p>
          <a:p>
            <a:pPr marL="457200" lvl="0" indent="-307975" algn="l" rtl="0">
              <a:spcBef>
                <a:spcPts val="0"/>
              </a:spcBef>
              <a:spcAft>
                <a:spcPts val="0"/>
              </a:spcAft>
              <a:buClr>
                <a:schemeClr val="accent4"/>
              </a:buClr>
              <a:buSzPts val="1250"/>
              <a:buFont typeface="DM Sans"/>
              <a:buChar char="✓"/>
            </a:pPr>
            <a:r>
              <a:rPr lang="es-419" sz="1250">
                <a:solidFill>
                  <a:schemeClr val="dk1"/>
                </a:solidFill>
                <a:latin typeface="DM Sans"/>
                <a:ea typeface="DM Sans"/>
                <a:cs typeface="DM Sans"/>
                <a:sym typeface="DM Sans"/>
              </a:rPr>
              <a:t>Crear una vista en el router de views ‘/products’ para visualizar todos los productos con su respectiva paginación. Cada producto mostrado puede resolverse de dos formas:</a:t>
            </a:r>
            <a:endParaRPr sz="1250">
              <a:solidFill>
                <a:schemeClr val="dk1"/>
              </a:solidFill>
              <a:latin typeface="DM Sans"/>
              <a:ea typeface="DM Sans"/>
              <a:cs typeface="DM Sans"/>
              <a:sym typeface="DM Sans"/>
            </a:endParaRPr>
          </a:p>
          <a:p>
            <a:pPr marL="914400" lvl="1" indent="-307975" algn="l" rtl="0">
              <a:spcBef>
                <a:spcPts val="0"/>
              </a:spcBef>
              <a:spcAft>
                <a:spcPts val="0"/>
              </a:spcAft>
              <a:buClr>
                <a:schemeClr val="dk1"/>
              </a:buClr>
              <a:buSzPts val="1250"/>
              <a:buFont typeface="DM Sans"/>
              <a:buChar char="○"/>
            </a:pPr>
            <a:r>
              <a:rPr lang="es-419" sz="1250">
                <a:solidFill>
                  <a:schemeClr val="dk1"/>
                </a:solidFill>
                <a:latin typeface="DM Sans"/>
                <a:ea typeface="DM Sans"/>
                <a:cs typeface="DM Sans"/>
                <a:sym typeface="DM Sans"/>
              </a:rPr>
              <a:t>Llevar a una nueva vista con el producto seleccionado con su descripción completa, detalles de precio, categoría, etc. Además de un botón para agregar al carrito.</a:t>
            </a:r>
            <a:endParaRPr sz="1250">
              <a:solidFill>
                <a:schemeClr val="dk1"/>
              </a:solidFill>
              <a:latin typeface="DM Sans"/>
              <a:ea typeface="DM Sans"/>
              <a:cs typeface="DM Sans"/>
              <a:sym typeface="DM Sans"/>
            </a:endParaRPr>
          </a:p>
          <a:p>
            <a:pPr marL="914400" lvl="1" indent="-307975" algn="l" rtl="0">
              <a:spcBef>
                <a:spcPts val="0"/>
              </a:spcBef>
              <a:spcAft>
                <a:spcPts val="0"/>
              </a:spcAft>
              <a:buClr>
                <a:schemeClr val="dk1"/>
              </a:buClr>
              <a:buSzPts val="1250"/>
              <a:buFont typeface="DM Sans"/>
              <a:buChar char="○"/>
            </a:pPr>
            <a:r>
              <a:rPr lang="es-419" sz="1250">
                <a:solidFill>
                  <a:schemeClr val="dk1"/>
                </a:solidFill>
                <a:latin typeface="DM Sans"/>
                <a:ea typeface="DM Sans"/>
                <a:cs typeface="DM Sans"/>
                <a:sym typeface="DM Sans"/>
              </a:rPr>
              <a:t>Contar con el botón de “agregar al carrito” directamente, sin necesidad de abrir una página adicional con los detalles del producto.</a:t>
            </a:r>
            <a:endParaRPr sz="1250">
              <a:solidFill>
                <a:schemeClr val="dk1"/>
              </a:solidFill>
              <a:latin typeface="DM Sans"/>
              <a:ea typeface="DM Sans"/>
              <a:cs typeface="DM Sans"/>
              <a:sym typeface="DM Sans"/>
            </a:endParaRPr>
          </a:p>
          <a:p>
            <a:pPr marL="457200" lvl="0" indent="0" algn="l" rtl="0">
              <a:spcBef>
                <a:spcPts val="0"/>
              </a:spcBef>
              <a:spcAft>
                <a:spcPts val="0"/>
              </a:spcAft>
              <a:buNone/>
            </a:pPr>
            <a:endParaRPr sz="1250">
              <a:solidFill>
                <a:schemeClr val="dk1"/>
              </a:solidFill>
              <a:latin typeface="DM Sans"/>
              <a:ea typeface="DM Sans"/>
              <a:cs typeface="DM Sans"/>
              <a:sym typeface="DM Sans"/>
            </a:endParaRPr>
          </a:p>
          <a:p>
            <a:pPr marL="457200" lvl="0" indent="-307975" algn="l" rtl="0">
              <a:spcBef>
                <a:spcPts val="0"/>
              </a:spcBef>
              <a:spcAft>
                <a:spcPts val="0"/>
              </a:spcAft>
              <a:buClr>
                <a:schemeClr val="accent4"/>
              </a:buClr>
              <a:buSzPts val="1250"/>
              <a:buFont typeface="DM Sans"/>
              <a:buChar char="✓"/>
            </a:pPr>
            <a:r>
              <a:rPr lang="es-419" sz="1250">
                <a:solidFill>
                  <a:schemeClr val="dk1"/>
                </a:solidFill>
                <a:latin typeface="DM Sans"/>
                <a:ea typeface="DM Sans"/>
                <a:cs typeface="DM Sans"/>
                <a:sym typeface="DM Sans"/>
              </a:rPr>
              <a:t>Además, agregar una vista en ‘/carts/:cid (cartId) para visualizar un carrito específico, donde se deberán listar SOLO los productos que pertenezcan a dicho carrito. </a:t>
            </a:r>
            <a:endParaRPr sz="1250">
              <a:solidFill>
                <a:schemeClr val="dk1"/>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742</Words>
  <Application>Microsoft Office PowerPoint</Application>
  <PresentationFormat>Presentación en pantalla (16:9)</PresentationFormat>
  <Paragraphs>71</Paragraphs>
  <Slides>7</Slides>
  <Notes>7</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7</vt:i4>
      </vt:variant>
    </vt:vector>
  </HeadingPairs>
  <TitlesOfParts>
    <vt:vector size="11" baseType="lpstr">
      <vt:lpstr>Arial</vt:lpstr>
      <vt:lpstr>DM Sans</vt:lpstr>
      <vt:lpstr>Helvetica Neue Light</vt:lpstr>
      <vt:lpstr>Coder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CHALL</dc:creator>
  <cp:lastModifiedBy>Carlos Hall</cp:lastModifiedBy>
  <cp:revision>1</cp:revision>
  <dcterms:modified xsi:type="dcterms:W3CDTF">2023-04-24T23:16:24Z</dcterms:modified>
</cp:coreProperties>
</file>